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8"/>
  </p:notesMasterIdLst>
  <p:handoutMasterIdLst>
    <p:handoutMasterId r:id="rId49"/>
  </p:handoutMasterIdLst>
  <p:sldIdLst>
    <p:sldId id="603" r:id="rId8"/>
    <p:sldId id="2383" r:id="rId9"/>
    <p:sldId id="2505" r:id="rId10"/>
    <p:sldId id="2506" r:id="rId11"/>
    <p:sldId id="2465" r:id="rId12"/>
    <p:sldId id="2522" r:id="rId13"/>
    <p:sldId id="2523" r:id="rId14"/>
    <p:sldId id="2549" r:id="rId15"/>
    <p:sldId id="2546" r:id="rId16"/>
    <p:sldId id="2547" r:id="rId17"/>
    <p:sldId id="2548" r:id="rId18"/>
    <p:sldId id="2555" r:id="rId19"/>
    <p:sldId id="2559" r:id="rId20"/>
    <p:sldId id="2556" r:id="rId21"/>
    <p:sldId id="2557" r:id="rId22"/>
    <p:sldId id="2558" r:id="rId23"/>
    <p:sldId id="2550" r:id="rId24"/>
    <p:sldId id="2551" r:id="rId25"/>
    <p:sldId id="2554" r:id="rId26"/>
    <p:sldId id="2552" r:id="rId27"/>
    <p:sldId id="2553" r:id="rId28"/>
    <p:sldId id="2534" r:id="rId29"/>
    <p:sldId id="2532" r:id="rId30"/>
    <p:sldId id="2530" r:id="rId31"/>
    <p:sldId id="2525" r:id="rId32"/>
    <p:sldId id="2526" r:id="rId33"/>
    <p:sldId id="2540" r:id="rId34"/>
    <p:sldId id="2538" r:id="rId35"/>
    <p:sldId id="2539" r:id="rId36"/>
    <p:sldId id="2542" r:id="rId37"/>
    <p:sldId id="2543" r:id="rId38"/>
    <p:sldId id="2544" r:id="rId39"/>
    <p:sldId id="2545" r:id="rId40"/>
    <p:sldId id="2541" r:id="rId41"/>
    <p:sldId id="2533" r:id="rId42"/>
    <p:sldId id="2537" r:id="rId43"/>
    <p:sldId id="2536" r:id="rId44"/>
    <p:sldId id="2531" r:id="rId45"/>
    <p:sldId id="2469" r:id="rId46"/>
    <p:sldId id="582" r:id="rId4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5F77"/>
    <a:srgbClr val="398EED"/>
    <a:srgbClr val="595757"/>
    <a:srgbClr val="000000"/>
    <a:srgbClr val="1D1D1A"/>
    <a:srgbClr val="221815"/>
    <a:srgbClr val="91A2BF"/>
    <a:srgbClr val="66BA36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05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gure's new humanoid robot leverages OpenAI for natural speech  conversations | TechCrunch">
            <a:extLst>
              <a:ext uri="{FF2B5EF4-FFF2-40B4-BE49-F238E27FC236}">
                <a16:creationId xmlns:a16="http://schemas.microsoft.com/office/drawing/2014/main" id="{C80CF6BB-3F61-7E80-4B4B-0F68B5E1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859" y="237447"/>
            <a:ext cx="12372622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370" y="780790"/>
            <a:ext cx="1588022" cy="1588022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574801"/>
            <a:ext cx="10846085" cy="3424234"/>
          </a:xfrm>
          <a:prstGeom prst="rect">
            <a:avLst/>
          </a:prstGeom>
          <a:solidFill>
            <a:srgbClr val="1D1D1A">
              <a:alpha val="74118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业界具身</a:t>
            </a:r>
            <a:endParaRPr lang="en-US" altLang="zh-CN" sz="9600" dirty="0">
              <a:solidFill>
                <a:schemeClr val="tx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技术路线解析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E0DA9C-2803-E3E8-CFF9-823C2C1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具身被动感知：</a:t>
            </a:r>
            <a:r>
              <a:rPr lang="en" altLang="zh-CN" dirty="0"/>
              <a:t>3D</a:t>
            </a:r>
            <a:r>
              <a:rPr lang="zh-CN" altLang="en-US" dirty="0"/>
              <a:t>视觉 </a:t>
            </a:r>
            <a:r>
              <a:rPr lang="en-US" altLang="zh-CN" dirty="0"/>
              <a:t>Grounding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AE8D4B-1668-101F-892C-B22CEC5C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570" y="1369737"/>
            <a:ext cx="7455558" cy="4985343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1D11D553-0F08-8330-AC97-7B57716F2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640139" cy="49949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二阶段</a:t>
            </a:r>
            <a:r>
              <a:rPr lang="en-US" altLang="zh-CN" sz="2400" dirty="0"/>
              <a:t>3</a:t>
            </a:r>
            <a:r>
              <a:rPr lang="en" altLang="zh-CN" sz="2400" dirty="0"/>
              <a:t>D</a:t>
            </a:r>
            <a:r>
              <a:rPr lang="en-US" altLang="zh-CN" sz="2400" dirty="0"/>
              <a:t> Grounding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一阶段 </a:t>
            </a:r>
            <a:r>
              <a:rPr lang="en-US" altLang="zh-CN" sz="2400" dirty="0"/>
              <a:t>3</a:t>
            </a:r>
            <a:r>
              <a:rPr lang="en" altLang="zh-CN" sz="2400" dirty="0"/>
              <a:t>D</a:t>
            </a:r>
            <a:r>
              <a:rPr lang="zh-CN" altLang="en-US" sz="2400" dirty="0"/>
              <a:t> </a:t>
            </a:r>
            <a:r>
              <a:rPr lang="en-US" altLang="zh-CN" sz="2400" dirty="0"/>
              <a:t>Grounding</a:t>
            </a:r>
          </a:p>
        </p:txBody>
      </p:sp>
    </p:spTree>
    <p:extLst>
      <p:ext uri="{BB962C8B-B14F-4D97-AF65-F5344CB8AC3E}">
        <p14:creationId xmlns:p14="http://schemas.microsoft.com/office/powerpoint/2010/main" val="424874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E0DA9C-2803-E3E8-CFF9-823C2C102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具身被动感知：视觉语言导航 </a:t>
            </a:r>
            <a:r>
              <a:rPr lang="en" altLang="zh-CN" dirty="0"/>
              <a:t>Visual Language Navigation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348E52A-91A6-451F-60BF-986DC0498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VLN</a:t>
            </a:r>
            <a:r>
              <a:rPr lang="zh-CN" altLang="en-US" dirty="0"/>
              <a:t> 要求机器人理解复杂多样的视觉观察，同时解释不同粒度的指令。视觉信息可以是过去轨迹的视频，也可以是一组历史当前观测图像。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5F9850-9A37-8DAE-F195-1C437561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8" y="2427908"/>
            <a:ext cx="11131338" cy="38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0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B2918-8646-A1B3-96A8-E4BFC63B12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具身决策</a:t>
            </a:r>
            <a:endParaRPr lang="en-US" altLang="zh-CN" dirty="0"/>
          </a:p>
          <a:p>
            <a:r>
              <a:rPr lang="en-US" altLang="zh-CN" sz="7200" dirty="0"/>
              <a:t>aka</a:t>
            </a:r>
            <a:r>
              <a:rPr lang="zh-CN" altLang="en-US" sz="7200" dirty="0"/>
              <a:t> 具身智体</a:t>
            </a:r>
          </a:p>
        </p:txBody>
      </p:sp>
    </p:spTree>
    <p:extLst>
      <p:ext uri="{BB962C8B-B14F-4D97-AF65-F5344CB8AC3E}">
        <p14:creationId xmlns:p14="http://schemas.microsoft.com/office/powerpoint/2010/main" val="206019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293C76-0915-21B0-E1BE-8F13C073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具身智体的典型架构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94B2C05-F542-47A7-3FE4-E79EE3B661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A394922-454F-A210-4C44-F7A06FAFBBCB}"/>
              </a:ext>
            </a:extLst>
          </p:cNvPr>
          <p:cNvGrpSpPr/>
          <p:nvPr/>
        </p:nvGrpSpPr>
        <p:grpSpPr>
          <a:xfrm>
            <a:off x="643700" y="1417207"/>
            <a:ext cx="10943408" cy="4821890"/>
            <a:chOff x="286225" y="1209040"/>
            <a:chExt cx="11624311" cy="512191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3018A0D-5C6E-9B72-4E4F-3DC5ED635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309"/>
            <a:stretch/>
          </p:blipFill>
          <p:spPr>
            <a:xfrm>
              <a:off x="286225" y="1209040"/>
              <a:ext cx="11624311" cy="40843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05DE98A-F255-00DB-FA52-10A599E2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052"/>
            <a:stretch/>
          </p:blipFill>
          <p:spPr>
            <a:xfrm>
              <a:off x="286225" y="5618480"/>
              <a:ext cx="11624311" cy="712470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F5B2E5A-82D6-44BA-51C3-7E8C6801DC5E}"/>
              </a:ext>
            </a:extLst>
          </p:cNvPr>
          <p:cNvSpPr/>
          <p:nvPr/>
        </p:nvSpPr>
        <p:spPr>
          <a:xfrm>
            <a:off x="3369923" y="1360170"/>
            <a:ext cx="3893906" cy="3902115"/>
          </a:xfrm>
          <a:prstGeom prst="rect">
            <a:avLst/>
          </a:prstGeom>
          <a:noFill/>
          <a:ln w="57150">
            <a:solidFill>
              <a:srgbClr val="F35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95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26E3E99-A583-4939-D678-55E44CAF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具身决策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8076B-1882-0A86-1FC1-2915962417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智体被定义为能够感知环境并采取行动以实现特定目标的自主实体。大模型进一步扩大了智体在实际场景中的应用。</a:t>
            </a:r>
            <a:endParaRPr lang="en-US" altLang="zh-CN" dirty="0"/>
          </a:p>
          <a:p>
            <a:r>
              <a:rPr lang="zh-CN" altLang="en-US" dirty="0"/>
              <a:t>多模态大模型的智体被具身化为物理实体时，能够有效地将大模型能力从虚拟空间转移到物理世界，从而成为具身智体。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A88F15-2E00-71CE-8C7A-330BCA41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09" y="3609835"/>
            <a:ext cx="8312143" cy="2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8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ACA5D2-4500-C4CB-EA44-CFAD1A79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具身决策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AB3272-CDAF-425B-B2BA-6E4566B077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为了完成任务，具身智体通常涉及以下过程：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将抽象而复杂的任务分解为具体子任务，即高层具身任务规划。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利用具身感知和具身交互模型，逐步实施子任务，即低层具身行动规划。</a:t>
            </a:r>
          </a:p>
        </p:txBody>
      </p:sp>
    </p:spTree>
    <p:extLst>
      <p:ext uri="{BB962C8B-B14F-4D97-AF65-F5344CB8AC3E}">
        <p14:creationId xmlns:p14="http://schemas.microsoft.com/office/powerpoint/2010/main" val="104079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0E4DE3-5F5B-65EE-AF4E-F5411092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具身决策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F89D82-5FCB-90AA-2961-F81396D4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27" y="1360170"/>
            <a:ext cx="10465887" cy="50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7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CA2083-2D3D-099F-586D-F3E52963D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 </a:t>
            </a:r>
            <a:r>
              <a:rPr lang="zh-CN" altLang="en-US" dirty="0"/>
              <a:t>具身执行</a:t>
            </a:r>
            <a:endParaRPr lang="en-US" altLang="zh-CN" dirty="0"/>
          </a:p>
          <a:p>
            <a:r>
              <a:rPr lang="en-US" altLang="zh-CN" sz="7200" dirty="0"/>
              <a:t>aka</a:t>
            </a:r>
            <a:r>
              <a:rPr lang="zh-CN" altLang="en-US" sz="7200" dirty="0"/>
              <a:t> 具身交互</a:t>
            </a:r>
          </a:p>
        </p:txBody>
      </p:sp>
    </p:spTree>
    <p:extLst>
      <p:ext uri="{BB962C8B-B14F-4D97-AF65-F5344CB8AC3E}">
        <p14:creationId xmlns:p14="http://schemas.microsoft.com/office/powerpoint/2010/main" val="276187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836703-6DF0-DBC1-75A6-F99E86A7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具身执行 </a:t>
            </a:r>
            <a:r>
              <a:rPr lang="en-US" altLang="zh-CN" dirty="0"/>
              <a:t>or</a:t>
            </a:r>
            <a:r>
              <a:rPr lang="zh-CN" altLang="en-US" dirty="0"/>
              <a:t> 具身交互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0AE917-07AA-AEBD-EA54-72A415BC8C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智体在物理或模拟空间中与人类和环境互动的场景，采取具体执行的动作。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75D34336-2E57-AA4A-37FF-E08F1863BE28}"/>
              </a:ext>
            </a:extLst>
          </p:cNvPr>
          <p:cNvSpPr txBox="1">
            <a:spLocks/>
          </p:cNvSpPr>
          <p:nvPr/>
        </p:nvSpPr>
        <p:spPr>
          <a:xfrm>
            <a:off x="634516" y="2914734"/>
            <a:ext cx="4913529" cy="2119602"/>
          </a:xfrm>
          <a:prstGeom prst="roundRect">
            <a:avLst/>
          </a:prstGeom>
          <a:solidFill>
            <a:srgbClr val="398EED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任务问答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D561949A-F841-629D-36EB-8E789D8B468E}"/>
              </a:ext>
            </a:extLst>
          </p:cNvPr>
          <p:cNvSpPr txBox="1">
            <a:spLocks/>
          </p:cNvSpPr>
          <p:nvPr/>
        </p:nvSpPr>
        <p:spPr>
          <a:xfrm>
            <a:off x="6648719" y="2914734"/>
            <a:ext cx="4938389" cy="2119602"/>
          </a:xfrm>
          <a:prstGeom prst="roundRect">
            <a:avLst/>
          </a:prstGeom>
          <a:solidFill>
            <a:srgbClr val="F35F77"/>
          </a:solidFill>
        </p:spPr>
        <p:txBody>
          <a:bodyPr anchor="ctr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zh-CN" altLang="en-US" sz="3200" b="1" kern="0" dirty="0">
                <a:solidFill>
                  <a:schemeClr val="bg1"/>
                </a:solidFill>
                <a:latin typeface="Gill Sans MT" panose="020B0502020104020203" pitchFamily="34" charset="0"/>
                <a:ea typeface="微软雅黑" pitchFamily="34" charset="-122"/>
              </a:rPr>
              <a:t>具身抓取</a:t>
            </a:r>
          </a:p>
        </p:txBody>
      </p:sp>
    </p:spTree>
    <p:extLst>
      <p:ext uri="{BB962C8B-B14F-4D97-AF65-F5344CB8AC3E}">
        <p14:creationId xmlns:p14="http://schemas.microsoft.com/office/powerpoint/2010/main" val="283807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836703-6DF0-DBC1-75A6-F99E86A7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具身交互：任务问答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0AE917-07AA-AEBD-EA54-72A415BC8C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智体在物理或模拟空间中与人类和环境互动的场景。</a:t>
            </a:r>
            <a:r>
              <a:rPr lang="en-US" altLang="zh-CN" dirty="0"/>
              <a:t>e.g.</a:t>
            </a:r>
            <a:r>
              <a:rPr lang="zh-CN" altLang="en-US" dirty="0"/>
              <a:t> 具身问答任务中，智体需要从第一人称视角探索环境，收集回答问题所需的信息；</a:t>
            </a:r>
            <a:endParaRPr lang="en-US" altLang="zh-CN" dirty="0"/>
          </a:p>
          <a:p>
            <a:r>
              <a:rPr lang="zh-CN" altLang="en-US" dirty="0"/>
              <a:t>具有自主探索和决策能力的智体，不仅要考虑采取哪些行动来探索环境，还需决定何时停止探索以回答问题。</a:t>
            </a:r>
          </a:p>
        </p:txBody>
      </p:sp>
    </p:spTree>
    <p:extLst>
      <p:ext uri="{BB962C8B-B14F-4D97-AF65-F5344CB8AC3E}">
        <p14:creationId xmlns:p14="http://schemas.microsoft.com/office/powerpoint/2010/main" val="18189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4950546" y="560870"/>
            <a:ext cx="1226734" cy="6075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45D4B9D-E8AF-3786-D836-BB8FBB23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具身交互：任务问答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9E967E-4E8F-56EA-D3A1-3DF66D2F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5" y="1201390"/>
            <a:ext cx="10196391" cy="50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4C4455-F06D-9AB4-5676-BAF6815B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具身交互：具身抓取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AD434D-0066-2C86-F7B6-EDC80188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54" y="3041150"/>
            <a:ext cx="11273453" cy="3155695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2A77BAB-C0CF-D2AE-B5C0-F578C7E692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根据人类指令执行操作，如抓取、放置目标；需要语义理解、场景感知、决策和鲁棒控制规划。</a:t>
            </a:r>
            <a:endParaRPr lang="en-US" altLang="zh-CN" dirty="0"/>
          </a:p>
          <a:p>
            <a:r>
              <a:rPr lang="zh-CN" altLang="en-US" dirty="0"/>
              <a:t>具身抓取方法将传统机器人运动学抓取与 </a:t>
            </a:r>
            <a:r>
              <a:rPr lang="en" altLang="zh-CN" dirty="0"/>
              <a:t>LLM</a:t>
            </a:r>
            <a:r>
              <a:rPr lang="en-US" altLang="zh-CN" dirty="0"/>
              <a:t>/VLM/MLM </a:t>
            </a:r>
            <a:r>
              <a:rPr lang="zh-CN" altLang="en-US" dirty="0"/>
              <a:t>等大模型结合，使智体能够在多感知器下执行抓取任务。</a:t>
            </a:r>
          </a:p>
        </p:txBody>
      </p:sp>
    </p:spTree>
    <p:extLst>
      <p:ext uri="{BB962C8B-B14F-4D97-AF65-F5344CB8AC3E}">
        <p14:creationId xmlns:p14="http://schemas.microsoft.com/office/powerpoint/2010/main" val="424219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C25853-90A1-89BD-67CB-649CB905EE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r>
              <a:rPr lang="zh-CN" altLang="en-US" dirty="0"/>
              <a:t> 技术路线</a:t>
            </a:r>
            <a:endParaRPr lang="en-US" altLang="zh-CN" dirty="0"/>
          </a:p>
          <a:p>
            <a:r>
              <a:rPr lang="zh-CN" altLang="en-US" dirty="0"/>
              <a:t>选择案例</a:t>
            </a:r>
          </a:p>
        </p:txBody>
      </p:sp>
    </p:spTree>
    <p:extLst>
      <p:ext uri="{BB962C8B-B14F-4D97-AF65-F5344CB8AC3E}">
        <p14:creationId xmlns:p14="http://schemas.microsoft.com/office/powerpoint/2010/main" val="2350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B276A-2711-1EE6-8F36-BE151E9D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业界前言技术路线：当前具身智能算法路径主要分为两条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EC57DD8-A4D6-9837-A3D2-9421FA0F53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2800" dirty="0"/>
              <a:t>OpenAI</a:t>
            </a:r>
            <a:r>
              <a:rPr lang="zh-CN" altLang="en-US" sz="2800" dirty="0"/>
              <a:t> 与 </a:t>
            </a:r>
            <a:r>
              <a:rPr lang="en" altLang="zh-CN" sz="2800" dirty="0"/>
              <a:t>Figure</a:t>
            </a:r>
            <a:r>
              <a:rPr lang="zh-CN" altLang="en-US" sz="2800" dirty="0"/>
              <a:t> 合作为代表的</a:t>
            </a:r>
            <a:r>
              <a:rPr lang="zh-CN" altLang="en-US" sz="2800" b="1" dirty="0"/>
              <a:t>分层决策模型</a:t>
            </a:r>
            <a:endParaRPr lang="en-US" altLang="zh-CN" sz="28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D95D42-0927-1F7C-6379-3C0BE00D1C1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" altLang="zh-CN" sz="2800" dirty="0"/>
              <a:t>Google RT-2</a:t>
            </a:r>
            <a:r>
              <a:rPr lang="zh-CN" altLang="en-US" sz="2800" dirty="0"/>
              <a:t> 为代表的</a:t>
            </a:r>
            <a:r>
              <a:rPr lang="zh-CN" altLang="en-US" sz="2800" b="1" dirty="0"/>
              <a:t>端到端模型</a:t>
            </a:r>
            <a:r>
              <a:rPr lang="zh-CN" altLang="en-US" sz="2800" dirty="0"/>
              <a:t>，</a:t>
            </a:r>
            <a:r>
              <a:rPr lang="en-US" altLang="zh-CN" sz="2800" dirty="0"/>
              <a:t>e.g.</a:t>
            </a:r>
            <a:r>
              <a:rPr lang="zh-CN" altLang="en-US" sz="2800" dirty="0"/>
              <a:t> </a:t>
            </a:r>
            <a:r>
              <a:rPr lang="en" altLang="zh-CN" sz="2800" dirty="0"/>
              <a:t>PaLM-E</a:t>
            </a:r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1026" name="Picture 2" descr="OpenAI (MDTTV's Future) | Future | Fandom">
            <a:extLst>
              <a:ext uri="{FF2B5EF4-FFF2-40B4-BE49-F238E27FC236}">
                <a16:creationId xmlns:a16="http://schemas.microsoft.com/office/drawing/2014/main" id="{95D15FBB-F374-A21B-9FEF-64F6EFAD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1" y="3914996"/>
            <a:ext cx="5323352" cy="144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C2963B-3829-685D-1FF1-D7E5C644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870" y="3775421"/>
            <a:ext cx="4801510" cy="172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C208ED-43D1-3457-0136-1D3EBBBC9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263671"/>
          </a:xfrm>
        </p:spPr>
        <p:txBody>
          <a:bodyPr anchor="b"/>
          <a:lstStyle/>
          <a:p>
            <a:r>
              <a:rPr lang="zh-CN" altLang="en-US" dirty="0"/>
              <a:t>路线选择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2" name="Picture 2" descr="OpenAI (MDTTV's Future) | Future | Fandom">
            <a:extLst>
              <a:ext uri="{FF2B5EF4-FFF2-40B4-BE49-F238E27FC236}">
                <a16:creationId xmlns:a16="http://schemas.microsoft.com/office/drawing/2014/main" id="{A5264542-AB8A-C6CF-E4C2-4848E5F0D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76" y="1264263"/>
            <a:ext cx="9282402" cy="25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42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0057185-D9CE-11F2-B837-B4169163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63" y="404664"/>
            <a:ext cx="10457815" cy="624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BB11D-7C13-04E8-37DA-79F5A149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Figure</a:t>
            </a:r>
            <a:r>
              <a:rPr lang="zh-CN" altLang="en-US" dirty="0"/>
              <a:t> 技术方案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2F178-A2D1-EB48-66AC-5917E8F7D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2899"/>
            <a:ext cx="10963473" cy="5122181"/>
          </a:xfrm>
        </p:spPr>
        <p:txBody>
          <a:bodyPr/>
          <a:lstStyle/>
          <a:p>
            <a:pPr marL="459316" indent="-457200">
              <a:buFont typeface="+mj-lt"/>
              <a:buAutoNum type="arabicPeriod"/>
            </a:pPr>
            <a:r>
              <a:rPr lang="en" altLang="zh-CN" dirty="0"/>
              <a:t>high-level planer</a:t>
            </a:r>
            <a:r>
              <a:rPr lang="zh-CN" altLang="en-US" dirty="0"/>
              <a:t> 多模态大模型感知决策同时实现，模型整合任务、环境和本体感知信息；</a:t>
            </a:r>
            <a:endParaRPr lang="zh-CN" altLang="en" dirty="0"/>
          </a:p>
          <a:p>
            <a:pPr marL="345016" indent="-342900">
              <a:buFont typeface="+mj-lt"/>
              <a:buAutoNum type="arabicPeriod"/>
            </a:pPr>
            <a:r>
              <a:rPr lang="en" altLang="zh-CN" dirty="0"/>
              <a:t>low-level policy</a:t>
            </a:r>
            <a:r>
              <a:rPr lang="zh-CN" altLang="en-US" dirty="0"/>
              <a:t> 使用 </a:t>
            </a:r>
            <a:r>
              <a:rPr lang="en-US" altLang="zh-CN" dirty="0"/>
              <a:t>RL</a:t>
            </a:r>
            <a:r>
              <a:rPr lang="zh-CN" altLang="en-US" dirty="0"/>
              <a:t> 模型作为具身模型，实现从大模型的环境感知到动作的规划；</a:t>
            </a:r>
            <a:endParaRPr lang="en-US" altLang="zh-CN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dirty="0"/>
              <a:t>最后，传统运动控制算法 </a:t>
            </a:r>
            <a:r>
              <a:rPr lang="en" altLang="zh-CN" dirty="0"/>
              <a:t>whole body controller</a:t>
            </a:r>
            <a:r>
              <a:rPr lang="zh-CN" altLang="en-US" dirty="0"/>
              <a:t> 输出机器人控制的力矩实现最终动作。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08033A-0D6C-70F3-6C26-16131517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65" y="3455823"/>
            <a:ext cx="6490031" cy="29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5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BB11D-7C13-04E8-37DA-79F5A149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Figure</a:t>
            </a:r>
            <a:r>
              <a:rPr lang="zh-CN" altLang="en-US" dirty="0"/>
              <a:t> 技术方案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2F178-A2D1-EB48-66AC-5917E8F7D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787129"/>
          </a:xfrm>
        </p:spPr>
        <p:txBody>
          <a:bodyPr/>
          <a:lstStyle/>
          <a:p>
            <a:pPr algn="l"/>
            <a:r>
              <a:rPr lang="en" altLang="zh-CN" dirty="0"/>
              <a:t>Figure</a:t>
            </a:r>
            <a:r>
              <a:rPr lang="zh-CN" altLang="en-US" dirty="0"/>
              <a:t> 技术方案里面，分为 </a:t>
            </a:r>
            <a:r>
              <a:rPr lang="en" altLang="zh-CN" dirty="0"/>
              <a:t>high-level internet-pretrained models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learned visuomotor policies</a:t>
            </a:r>
            <a:r>
              <a:rPr lang="zh-CN" altLang="en-US" dirty="0"/>
              <a:t>。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37F5B119-061F-46FA-9CA2-A90D0DD69C73}"/>
              </a:ext>
            </a:extLst>
          </p:cNvPr>
          <p:cNvSpPr txBox="1">
            <a:spLocks/>
          </p:cNvSpPr>
          <p:nvPr/>
        </p:nvSpPr>
        <p:spPr>
          <a:xfrm>
            <a:off x="612745" y="3791206"/>
            <a:ext cx="5290949" cy="261832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分层架构实现难度相对简单，逻辑结构清晰</a:t>
            </a:r>
            <a:endParaRPr lang="zh-CN" altLang="en-US" sz="2400" b="1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A950B333-D19A-2D8F-4B35-2C06C089F590}"/>
              </a:ext>
            </a:extLst>
          </p:cNvPr>
          <p:cNvSpPr txBox="1">
            <a:spLocks/>
          </p:cNvSpPr>
          <p:nvPr/>
        </p:nvSpPr>
        <p:spPr>
          <a:xfrm>
            <a:off x="6274388" y="3791206"/>
            <a:ext cx="5290949" cy="2618324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不同步骤间融合和一致性，是主要难点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AA048B55-F3E0-B264-2051-3055507A9FEB}"/>
              </a:ext>
            </a:extLst>
          </p:cNvPr>
          <p:cNvSpPr txBox="1">
            <a:spLocks/>
          </p:cNvSpPr>
          <p:nvPr/>
        </p:nvSpPr>
        <p:spPr>
          <a:xfrm>
            <a:off x="631427" y="2575688"/>
            <a:ext cx="5290949" cy="968896"/>
          </a:xfrm>
          <a:prstGeom prst="roundRect">
            <a:avLst/>
          </a:prstGeom>
          <a:solidFill>
            <a:srgbClr val="398EED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优点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D1219325-E88B-C64F-E764-7C1C6099FC0C}"/>
              </a:ext>
            </a:extLst>
          </p:cNvPr>
          <p:cNvSpPr txBox="1">
            <a:spLocks/>
          </p:cNvSpPr>
          <p:nvPr/>
        </p:nvSpPr>
        <p:spPr>
          <a:xfrm>
            <a:off x="6293070" y="2575688"/>
            <a:ext cx="5290949" cy="968896"/>
          </a:xfrm>
          <a:prstGeom prst="roundRect">
            <a:avLst/>
          </a:prstGeom>
          <a:solidFill>
            <a:srgbClr val="F35F77"/>
          </a:solidFill>
        </p:spPr>
        <p:txBody>
          <a:bodyPr anchor="ctr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zh-CN" altLang="en-US" sz="2400" b="1" kern="0" dirty="0">
                <a:solidFill>
                  <a:schemeClr val="bg1"/>
                </a:solidFill>
                <a:latin typeface="Gill Sans MT" panose="020B0502020104020203" pitchFamily="34" charset="0"/>
                <a:ea typeface="微软雅黑" pitchFamily="34" charset="-122"/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187922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C208ED-43D1-3457-0136-1D3EBBBC9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263671"/>
          </a:xfrm>
        </p:spPr>
        <p:txBody>
          <a:bodyPr anchor="b"/>
          <a:lstStyle/>
          <a:p>
            <a:r>
              <a:rPr lang="zh-CN" altLang="en-US" dirty="0"/>
              <a:t>路线选择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1DD8E-F664-FEB4-6A5A-29A6358A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54" y="765093"/>
            <a:ext cx="8839254" cy="31708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58D1F7-74C8-440C-DE74-4792EA115476}"/>
              </a:ext>
            </a:extLst>
          </p:cNvPr>
          <p:cNvSpPr txBox="1"/>
          <p:nvPr/>
        </p:nvSpPr>
        <p:spPr>
          <a:xfrm>
            <a:off x="3058924" y="131536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Gill Sans MT" panose="020B0502020104020203" pitchFamily="34" charset="0"/>
              </a:rPr>
              <a:t>https://palm-e.github.io/#demo</a:t>
            </a:r>
          </a:p>
        </p:txBody>
      </p:sp>
    </p:spTree>
    <p:extLst>
      <p:ext uri="{BB962C8B-B14F-4D97-AF65-F5344CB8AC3E}">
        <p14:creationId xmlns:p14="http://schemas.microsoft.com/office/powerpoint/2010/main" val="204405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E6F2E8-13B1-3EF6-0730-B61486D6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A5D699-5FA7-7EC9-991B-7191D7F503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先在大规模互联网数据上预训练 </a:t>
            </a:r>
            <a:r>
              <a:rPr lang="en" altLang="zh-CN" dirty="0"/>
              <a:t>VLMs</a:t>
            </a:r>
            <a:r>
              <a:rPr lang="zh-CN" altLang="en" dirty="0"/>
              <a:t>，</a:t>
            </a:r>
            <a:r>
              <a:rPr lang="zh-CN" altLang="en-US" dirty="0"/>
              <a:t>然后在机器人任务上微调。</a:t>
            </a:r>
            <a:endParaRPr lang="en-US" altLang="zh-CN" dirty="0"/>
          </a:p>
          <a:p>
            <a:r>
              <a:rPr lang="zh-CN" altLang="en-US" dirty="0"/>
              <a:t>输入是任务和对象的组合，输出是一系列动作。</a:t>
            </a:r>
            <a:endParaRPr lang="en-US" altLang="zh-CN" dirty="0"/>
          </a:p>
          <a:p>
            <a:r>
              <a:rPr lang="zh-CN" altLang="en-US" dirty="0"/>
              <a:t>利用大模型完成从输入到感知、推理、决策和行为指令输出的全过程。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A16E2D-EF36-61E7-C0B3-0310B74A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12" y="3118231"/>
            <a:ext cx="8832538" cy="32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C24A1D-DFB8-4D72-8226-4E4927C4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具身智体的典型架构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EA8A20-0306-CA5F-AC3F-6C0E610BED39}"/>
              </a:ext>
            </a:extLst>
          </p:cNvPr>
          <p:cNvGrpSpPr/>
          <p:nvPr/>
        </p:nvGrpSpPr>
        <p:grpSpPr>
          <a:xfrm>
            <a:off x="286225" y="1209040"/>
            <a:ext cx="11624311" cy="5121910"/>
            <a:chOff x="286225" y="1209040"/>
            <a:chExt cx="11624311" cy="51219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B6D165-F11B-806B-CEA0-E8B0F31BA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309"/>
            <a:stretch/>
          </p:blipFill>
          <p:spPr>
            <a:xfrm>
              <a:off x="286225" y="1209040"/>
              <a:ext cx="11624311" cy="40843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9337575-8AFB-1C85-266B-4A96C3533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052"/>
            <a:stretch/>
          </p:blipFill>
          <p:spPr>
            <a:xfrm>
              <a:off x="286225" y="5618480"/>
              <a:ext cx="11624311" cy="712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91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052CA6-7266-13F8-256F-6E46DB47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B5536FB-111C-58C2-EAA3-6EC7241C93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该模型的基座是之前 </a:t>
            </a:r>
            <a:r>
              <a:rPr lang="en" altLang="zh-CN" dirty="0"/>
              <a:t>google </a:t>
            </a:r>
            <a:r>
              <a:rPr lang="zh-CN" altLang="en-US" dirty="0"/>
              <a:t>发布的预训练模型 </a:t>
            </a:r>
            <a:r>
              <a:rPr lang="en" altLang="zh-CN" dirty="0"/>
              <a:t>PaLM</a:t>
            </a:r>
            <a:r>
              <a:rPr lang="zh-CN" altLang="en-US" dirty="0"/>
              <a:t>（</a:t>
            </a:r>
            <a:r>
              <a:rPr lang="en-US" altLang="zh-CN" dirty="0"/>
              <a:t>5620 </a:t>
            </a:r>
            <a:r>
              <a:rPr lang="zh-CN" altLang="en-US" dirty="0"/>
              <a:t>亿）</a:t>
            </a:r>
            <a:r>
              <a:rPr lang="zh-CN" altLang="en" dirty="0"/>
              <a:t>，</a:t>
            </a:r>
            <a:r>
              <a:rPr lang="zh-CN" altLang="en-US" dirty="0"/>
              <a:t>然后接上机器人，也就是具身（</a:t>
            </a:r>
            <a:r>
              <a:rPr lang="en" altLang="zh-CN" dirty="0"/>
              <a:t>Embodied</a:t>
            </a:r>
            <a:r>
              <a:rPr lang="zh-CN" altLang="en" dirty="0"/>
              <a:t>），</a:t>
            </a:r>
            <a:r>
              <a:rPr lang="zh-CN" altLang="en-US" dirty="0"/>
              <a:t>所以该模型的名字为 </a:t>
            </a:r>
            <a:r>
              <a:rPr lang="en" altLang="zh-CN" dirty="0"/>
              <a:t>PaLM-E</a:t>
            </a:r>
            <a:r>
              <a:rPr lang="zh-CN" altLang="en" dirty="0"/>
              <a:t>（</a:t>
            </a:r>
            <a:r>
              <a:rPr lang="en" altLang="zh-CN" dirty="0"/>
              <a:t>PaLM + Embodied</a:t>
            </a:r>
            <a:r>
              <a:rPr lang="zh-CN" altLang="en" dirty="0"/>
              <a:t>）</a:t>
            </a:r>
            <a:endParaRPr lang="en-US" altLang="zh-CN" dirty="0"/>
          </a:p>
          <a:p>
            <a:pPr algn="just" fontAlgn="base"/>
            <a:r>
              <a:rPr lang="en" altLang="zh-CN" dirty="0"/>
              <a:t>PaLM-E </a:t>
            </a:r>
            <a:r>
              <a:rPr lang="zh-CN" altLang="en-US" dirty="0"/>
              <a:t>通过分析来自机器人摄像头的数据来实现这一点的，整个过程不需要对场景表示进行预处理。这样一来，就不需要人类进行预处理对数据做出注释，机器人控制更加自主。</a:t>
            </a:r>
            <a:endParaRPr lang="en-US" altLang="zh-CN" dirty="0"/>
          </a:p>
          <a:p>
            <a:pPr algn="just" fontAlgn="base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18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413975-BD4D-9524-23D8-E0CB0A2E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3D547F9-AC26-33E2-8EB7-8D1B71B5E6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7D7C34-CCBE-4CA8-5ABC-215FE7D6F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77"/>
          <a:stretch/>
        </p:blipFill>
        <p:spPr>
          <a:xfrm>
            <a:off x="623634" y="1360170"/>
            <a:ext cx="10949493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8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C6C-F9EF-D4DC-E5EC-B1CE193C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837E1F-BA13-A893-98F9-16E10E6B7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F963-9B9A-722B-7DCE-45AB5DE4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6" y="1279308"/>
            <a:ext cx="10671370" cy="51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9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C6C-F9EF-D4DC-E5EC-B1CE193C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837E1F-BA13-A893-98F9-16E10E6B7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08995A-6AA1-64D2-FC87-494E7448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360170"/>
            <a:ext cx="10963472" cy="50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E6F2E8-13B1-3EF6-0730-B61486D6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lang="zh-CN" altLang="en-US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0E915C0A-5495-F2D7-C294-17152A22C485}"/>
              </a:ext>
            </a:extLst>
          </p:cNvPr>
          <p:cNvSpPr txBox="1">
            <a:spLocks/>
          </p:cNvSpPr>
          <p:nvPr/>
        </p:nvSpPr>
        <p:spPr>
          <a:xfrm>
            <a:off x="612745" y="3791206"/>
            <a:ext cx="5290949" cy="261832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E2E</a:t>
            </a:r>
            <a:r>
              <a:rPr lang="zh-CN" altLang="en-US" dirty="0"/>
              <a:t> 方案看起来更加完美，减少误差传递；</a:t>
            </a:r>
            <a:endParaRPr lang="en-US" altLang="zh-CN" dirty="0"/>
          </a:p>
          <a:p>
            <a:r>
              <a:rPr lang="zh-CN" altLang="en-US" dirty="0"/>
              <a:t>具身大模型观察到了能力涌现能力；</a:t>
            </a:r>
            <a:endParaRPr lang="en-US" altLang="zh-CN" dirty="0"/>
          </a:p>
          <a:p>
            <a:r>
              <a:rPr lang="en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-US" dirty="0"/>
              <a:t> 是其智能迭代一条稳定路径。</a:t>
            </a:r>
            <a:endParaRPr lang="zh-CN" altLang="en-US" sz="2400" b="1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F5F7F0B1-B778-7D5D-F86E-6912D1EDBEF7}"/>
              </a:ext>
            </a:extLst>
          </p:cNvPr>
          <p:cNvSpPr txBox="1">
            <a:spLocks/>
          </p:cNvSpPr>
          <p:nvPr/>
        </p:nvSpPr>
        <p:spPr>
          <a:xfrm>
            <a:off x="6274388" y="3791206"/>
            <a:ext cx="5290949" cy="2618324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需要海量数据进行训练才能逐渐泛化；</a:t>
            </a:r>
            <a:endParaRPr lang="en-US" altLang="zh-CN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全程调用大模型，资源消耗巨大；</a:t>
            </a:r>
            <a:endParaRPr lang="en-US" altLang="zh-CN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机器人调用万亿规模大模型执行动作缓慢。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706BB4F8-0A0A-F7F1-2A34-AC580D803EAE}"/>
              </a:ext>
            </a:extLst>
          </p:cNvPr>
          <p:cNvSpPr txBox="1">
            <a:spLocks/>
          </p:cNvSpPr>
          <p:nvPr/>
        </p:nvSpPr>
        <p:spPr>
          <a:xfrm>
            <a:off x="631427" y="2575688"/>
            <a:ext cx="5290949" cy="968896"/>
          </a:xfrm>
          <a:prstGeom prst="roundRect">
            <a:avLst/>
          </a:prstGeom>
          <a:solidFill>
            <a:srgbClr val="398EED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优点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B760CC12-AF1D-2299-BF8D-CA5D2934BE56}"/>
              </a:ext>
            </a:extLst>
          </p:cNvPr>
          <p:cNvSpPr txBox="1">
            <a:spLocks/>
          </p:cNvSpPr>
          <p:nvPr/>
        </p:nvSpPr>
        <p:spPr>
          <a:xfrm>
            <a:off x="6293070" y="2575688"/>
            <a:ext cx="5290949" cy="968896"/>
          </a:xfrm>
          <a:prstGeom prst="roundRect">
            <a:avLst/>
          </a:prstGeom>
          <a:solidFill>
            <a:srgbClr val="F35F77"/>
          </a:solidFill>
        </p:spPr>
        <p:txBody>
          <a:bodyPr anchor="ctr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zh-CN" altLang="en-US" sz="2400" b="1" kern="0" dirty="0">
                <a:solidFill>
                  <a:schemeClr val="bg1"/>
                </a:solidFill>
                <a:latin typeface="Gill Sans MT" panose="020B0502020104020203" pitchFamily="34" charset="0"/>
                <a:ea typeface="微软雅黑" pitchFamily="34" charset="-122"/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378455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1E0D0-D400-6335-03C4-996056A02B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 思考与总结</a:t>
            </a:r>
          </a:p>
        </p:txBody>
      </p:sp>
    </p:spTree>
    <p:extLst>
      <p:ext uri="{BB962C8B-B14F-4D97-AF65-F5344CB8AC3E}">
        <p14:creationId xmlns:p14="http://schemas.microsoft.com/office/powerpoint/2010/main" val="239248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D807-3485-A499-8F84-953415DD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dirty="0"/>
              <a:t>具身智能中，硬件是一切的基础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C5054A-1ED8-2432-14AA-7482EF7B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26" y="1482950"/>
            <a:ext cx="8655180" cy="48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D807-3485-A499-8F84-953415DD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数据工程问题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FB474F-BC03-D928-6EC2-CF4E8B982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sz="2000" b="1" dirty="0"/>
              <a:t>数据稳定性：</a:t>
            </a:r>
            <a:r>
              <a:rPr lang="zh-CN" altLang="en-US" sz="2000" dirty="0"/>
              <a:t>需要自研高性能稳定硬件。如果硬件非自研，采集到的数据不适配，一旦硬件规格修改，需要重新采集数据。跨硬件算法目前还处于论文阶段</a:t>
            </a:r>
            <a:r>
              <a:rPr lang="zh-CN" altLang="en" sz="2000" dirty="0"/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1" dirty="0"/>
              <a:t>数据工程： </a:t>
            </a:r>
            <a:r>
              <a:rPr lang="zh-CN" altLang="en-US" sz="2000" dirty="0"/>
              <a:t>涉及数据采集、数据管理、数据处理、数据组织以及与大模型和控制算法的闭环开发，需要强大数据组织能力团队。目前国内对数据研究的团队较少。</a:t>
            </a:r>
          </a:p>
        </p:txBody>
      </p:sp>
    </p:spTree>
    <p:extLst>
      <p:ext uri="{BB962C8B-B14F-4D97-AF65-F5344CB8AC3E}">
        <p14:creationId xmlns:p14="http://schemas.microsoft.com/office/powerpoint/2010/main" val="172386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0CE43D-B29A-F9A2-B9C1-CF5976FC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选择完算法路线的下一个难点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9D3210E-D185-39E1-FB58-78B410ECA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无论何种算法方案，都需要搭建起一套完整数据收集系统，形成数据飞轮，这一套完整循环框架是当前具身智能公司的算法核心竞争力。</a:t>
            </a:r>
          </a:p>
        </p:txBody>
      </p:sp>
    </p:spTree>
    <p:extLst>
      <p:ext uri="{BB962C8B-B14F-4D97-AF65-F5344CB8AC3E}">
        <p14:creationId xmlns:p14="http://schemas.microsoft.com/office/powerpoint/2010/main" val="310274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D807-3485-A499-8F84-953415DD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具身智能的估值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FB474F-BC03-D928-6EC2-CF4E8B982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CN" altLang="en-US" sz="2000" dirty="0"/>
              <a:t>因估值逻辑如下，硬件、数据、算法分别都是</a:t>
            </a:r>
            <a:r>
              <a:rPr lang="en-US" altLang="zh-CN" sz="2000" dirty="0"/>
              <a:t>0</a:t>
            </a:r>
            <a:r>
              <a:rPr lang="zh-CN" altLang="en-US" sz="2000" dirty="0"/>
              <a:t>～</a:t>
            </a:r>
            <a:r>
              <a:rPr lang="en-US" altLang="zh-CN" sz="2000" dirty="0"/>
              <a:t>1</a:t>
            </a:r>
            <a:r>
              <a:rPr lang="zh-CN" altLang="en-US" sz="2000" dirty="0"/>
              <a:t>分：</a:t>
            </a:r>
            <a:endParaRPr lang="en-US" altLang="zh-CN" sz="2000" dirty="0"/>
          </a:p>
          <a:p>
            <a:r>
              <a:rPr lang="zh-CN" altLang="en-US" sz="1800" b="1" dirty="0"/>
              <a:t>硬件：</a:t>
            </a:r>
            <a:r>
              <a:rPr lang="zh-CN" altLang="en-US" sz="1800" dirty="0"/>
              <a:t>如果没有自研硬件，从底层会严重受制于硬件公司；除非科研，产业落地会收到极大影响。</a:t>
            </a:r>
          </a:p>
          <a:p>
            <a:pPr algn="l">
              <a:buFont typeface="+mj-lt"/>
              <a:buAutoNum type="arabicPeriod"/>
            </a:pPr>
            <a:r>
              <a:rPr lang="zh-CN" altLang="en-US" sz="1800" b="1" dirty="0"/>
              <a:t>数据：</a:t>
            </a:r>
            <a:r>
              <a:rPr lang="zh-CN" altLang="en-US" sz="1800" dirty="0"/>
              <a:t>看核心团队有没有大规模数据工程经验，数据工程经验积累尤为重要。</a:t>
            </a:r>
          </a:p>
          <a:p>
            <a:pPr algn="l">
              <a:buFont typeface="+mj-lt"/>
              <a:buAutoNum type="arabicPeriod"/>
            </a:pPr>
            <a:r>
              <a:rPr lang="zh-CN" altLang="en-US" sz="1800" b="1" dirty="0"/>
              <a:t>算法：</a:t>
            </a:r>
            <a:r>
              <a:rPr lang="zh-CN" altLang="en-US" sz="1800" dirty="0"/>
              <a:t>要有顶级算法团队，即使使用开源算法，也需要顶级算法团队去消化适配。</a:t>
            </a:r>
          </a:p>
        </p:txBody>
      </p:sp>
    </p:spTree>
    <p:extLst>
      <p:ext uri="{BB962C8B-B14F-4D97-AF65-F5344CB8AC3E}">
        <p14:creationId xmlns:p14="http://schemas.microsoft.com/office/powerpoint/2010/main" val="308308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34A702-07C2-420F-6E52-70FAC234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具身智能涉及知识点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EC6C4E0-19FD-BB1C-56C3-8FFDF740E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360"/>
            <a:ext cx="10963473" cy="5125720"/>
          </a:xfrm>
        </p:spPr>
        <p:txBody>
          <a:bodyPr/>
          <a:lstStyle/>
          <a:p>
            <a:r>
              <a:rPr lang="zh-CN" altLang="en-US" sz="1800" dirty="0"/>
              <a:t>具身机器人；具身模拟器；具身感知；具身交互；具身智体；模拟到现实，包括具身</a:t>
            </a:r>
            <a:r>
              <a:rPr lang="en-US" altLang="zh-CN" sz="1800" dirty="0"/>
              <a:t>WM</a:t>
            </a:r>
            <a:r>
              <a:rPr lang="zh-CN" altLang="en-US" sz="1800" dirty="0"/>
              <a:t>、数据以及控制。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2F61FC-357C-780D-E828-A93339A7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74" y="1781511"/>
            <a:ext cx="11536414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BB11D-7C13-04E8-37DA-79F5A149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具身智能 </a:t>
            </a:r>
            <a:r>
              <a:rPr lang="en" altLang="zh-CN" dirty="0"/>
              <a:t>Embodied Intelligence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2F178-A2D1-EB48-66AC-5917E8F7D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具身智能（</a:t>
            </a:r>
            <a:r>
              <a:rPr lang="en" altLang="zh-CN" dirty="0"/>
              <a:t>Embodied Intelligence</a:t>
            </a:r>
            <a:r>
              <a:rPr lang="zh-CN" altLang="en-US" dirty="0"/>
              <a:t>）高级机器智能形式，它使机器人能够像人类一样感知和理解环境，并通过自主学习和适应性行为来完成任务。机器人的能力和实现过程抽象为：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sz="6000" b="1" dirty="0"/>
              <a:t>感知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决策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执行</a:t>
            </a:r>
            <a:endParaRPr lang="en-US" altLang="zh-CN" sz="6000" b="1" dirty="0"/>
          </a:p>
        </p:txBody>
      </p:sp>
    </p:spTree>
    <p:extLst>
      <p:ext uri="{BB962C8B-B14F-4D97-AF65-F5344CB8AC3E}">
        <p14:creationId xmlns:p14="http://schemas.microsoft.com/office/powerpoint/2010/main" val="123689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CA2083-2D3D-099F-586D-F3E52963D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具身感知</a:t>
            </a:r>
          </a:p>
        </p:txBody>
      </p:sp>
    </p:spTree>
    <p:extLst>
      <p:ext uri="{BB962C8B-B14F-4D97-AF65-F5344CB8AC3E}">
        <p14:creationId xmlns:p14="http://schemas.microsoft.com/office/powerpoint/2010/main" val="410204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A953F8-D82A-CEC4-E94F-A11B8AA3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具身感知：理解场景、预测和执行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B226-D8E6-DFB6-083F-0F672A9100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传统机器人的模式识别主要识别图像中的目标。具身感知的智体必须在物理世界中移动并与环境互动，需要对 </a:t>
            </a:r>
            <a:r>
              <a:rPr lang="en-US" altLang="zh-CN" dirty="0"/>
              <a:t>3D</a:t>
            </a:r>
            <a:r>
              <a:rPr lang="zh-CN" altLang="en-US" dirty="0"/>
              <a:t> 空间和动态环境有更透彻的理解。</a:t>
            </a:r>
            <a:endParaRPr lang="en-US" altLang="zh-CN" dirty="0"/>
          </a:p>
          <a:p>
            <a:r>
              <a:rPr lang="zh-CN" altLang="en-US" dirty="0"/>
              <a:t>具身感知需要具备视觉感知和推理能力，理解场景中的三维关系，并基于视觉信息预测和执行复杂任务。</a:t>
            </a:r>
          </a:p>
        </p:txBody>
      </p:sp>
    </p:spTree>
    <p:extLst>
      <p:ext uri="{BB962C8B-B14F-4D97-AF65-F5344CB8AC3E}">
        <p14:creationId xmlns:p14="http://schemas.microsoft.com/office/powerpoint/2010/main" val="269176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A953F8-D82A-CEC4-E94F-A11B8AA3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具身感知：理解场景、预测和执行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B226-D8E6-DFB6-083F-0F672A9100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传统机器人的模式识别主要识别图像中的目标。具身感知的智体必须在物理世界中移动并与环境互动，需要对 </a:t>
            </a:r>
            <a:r>
              <a:rPr lang="en-US" altLang="zh-CN" dirty="0"/>
              <a:t>3D</a:t>
            </a:r>
            <a:r>
              <a:rPr lang="zh-CN" altLang="en-US" dirty="0"/>
              <a:t> 空间和动态环境有更透彻的理解。</a:t>
            </a:r>
            <a:endParaRPr lang="en-US" altLang="zh-CN" dirty="0"/>
          </a:p>
          <a:p>
            <a:r>
              <a:rPr lang="zh-CN" altLang="en-US" dirty="0"/>
              <a:t>具身感知需要具备视觉感知和推理能力，理解场景中的三维关系，并基于视觉信息预测和执行复杂任务。</a:t>
            </a:r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AA7D161D-BE6C-0D9F-C825-57CEEDDACA6E}"/>
              </a:ext>
            </a:extLst>
          </p:cNvPr>
          <p:cNvSpPr txBox="1">
            <a:spLocks/>
          </p:cNvSpPr>
          <p:nvPr/>
        </p:nvSpPr>
        <p:spPr>
          <a:xfrm>
            <a:off x="634516" y="3849683"/>
            <a:ext cx="4913529" cy="2119602"/>
          </a:xfrm>
          <a:prstGeom prst="roundRect">
            <a:avLst/>
          </a:prstGeom>
          <a:solidFill>
            <a:srgbClr val="398EED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主动感知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15C81E12-9E63-1EDB-6CC7-42EC5362F6D4}"/>
              </a:ext>
            </a:extLst>
          </p:cNvPr>
          <p:cNvSpPr txBox="1">
            <a:spLocks/>
          </p:cNvSpPr>
          <p:nvPr/>
        </p:nvSpPr>
        <p:spPr>
          <a:xfrm>
            <a:off x="6648719" y="3849683"/>
            <a:ext cx="4938389" cy="2119602"/>
          </a:xfrm>
          <a:prstGeom prst="roundRect">
            <a:avLst/>
          </a:prstGeom>
          <a:solidFill>
            <a:srgbClr val="F35F77"/>
          </a:solidFill>
        </p:spPr>
        <p:txBody>
          <a:bodyPr anchor="ctr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zh-CN" altLang="en-US" sz="3200" b="1" kern="0" dirty="0">
                <a:solidFill>
                  <a:schemeClr val="bg1"/>
                </a:solidFill>
                <a:latin typeface="Gill Sans MT" panose="020B0502020104020203" pitchFamily="34" charset="0"/>
                <a:ea typeface="微软雅黑" pitchFamily="34" charset="-122"/>
              </a:rPr>
              <a:t>被动感知</a:t>
            </a:r>
          </a:p>
        </p:txBody>
      </p:sp>
    </p:spTree>
    <p:extLst>
      <p:ext uri="{BB962C8B-B14F-4D97-AF65-F5344CB8AC3E}">
        <p14:creationId xmlns:p14="http://schemas.microsoft.com/office/powerpoint/2010/main" val="425683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A953F8-D82A-CEC4-E94F-A11B8AA3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具身主动感知：视觉</a:t>
            </a:r>
            <a:r>
              <a:rPr lang="en" altLang="zh-CN" dirty="0"/>
              <a:t>SLAM</a:t>
            </a:r>
            <a:r>
              <a:rPr lang="zh-CN" altLang="en-US" dirty="0"/>
              <a:t>、</a:t>
            </a:r>
            <a:r>
              <a:rPr lang="en" altLang="zh-CN" dirty="0"/>
              <a:t>3D</a:t>
            </a:r>
            <a:r>
              <a:rPr lang="zh-CN" altLang="en-US" dirty="0"/>
              <a:t>场景理解、主动探索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B226-D8E6-DFB6-083F-0F672A9100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28E90C-4ED4-03A2-9A08-8052C34D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0" y="1433617"/>
            <a:ext cx="9890181" cy="486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31908</TotalTime>
  <Words>1355</Words>
  <Application>Microsoft Macintosh PowerPoint</Application>
  <PresentationFormat>自定义</PresentationFormat>
  <Paragraphs>104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具身智体的典型架构</vt:lpstr>
      <vt:lpstr>具身智能涉及知识点</vt:lpstr>
      <vt:lpstr>具身智能 Embodied Intelligence</vt:lpstr>
      <vt:lpstr>PowerPoint 演示文稿</vt:lpstr>
      <vt:lpstr>具身感知：理解场景、预测和执行</vt:lpstr>
      <vt:lpstr>具身感知：理解场景、预测和执行</vt:lpstr>
      <vt:lpstr>具身主动感知：视觉SLAM、3D场景理解、主动探索</vt:lpstr>
      <vt:lpstr>具身被动感知：3D视觉 Grounding</vt:lpstr>
      <vt:lpstr>具身被动感知：视觉语言导航 Visual Language Navigation</vt:lpstr>
      <vt:lpstr>PowerPoint 演示文稿</vt:lpstr>
      <vt:lpstr>具身智体的典型架构</vt:lpstr>
      <vt:lpstr>具身决策</vt:lpstr>
      <vt:lpstr>具身决策</vt:lpstr>
      <vt:lpstr>具身决策</vt:lpstr>
      <vt:lpstr>PowerPoint 演示文稿</vt:lpstr>
      <vt:lpstr>具身执行 or 具身交互</vt:lpstr>
      <vt:lpstr>具身交互：任务问答</vt:lpstr>
      <vt:lpstr>具身交互：任务问答</vt:lpstr>
      <vt:lpstr>具身交互：具身抓取</vt:lpstr>
      <vt:lpstr>PowerPoint 演示文稿</vt:lpstr>
      <vt:lpstr>业界前言技术路线：当前具身智能算法路径主要分为两条</vt:lpstr>
      <vt:lpstr>PowerPoint 演示文稿</vt:lpstr>
      <vt:lpstr>PowerPoint 演示文稿</vt:lpstr>
      <vt:lpstr>Figure 技术方案</vt:lpstr>
      <vt:lpstr>Figure 技术方案</vt:lpstr>
      <vt:lpstr>PowerPoint 演示文稿</vt:lpstr>
      <vt:lpstr>PaLM-E: An Embodied Multimodal Language Model</vt:lpstr>
      <vt:lpstr>PaLM-E: An Embodied Multimodal Language Model</vt:lpstr>
      <vt:lpstr>PaLM-E: An Embodied Multimodal Language Model</vt:lpstr>
      <vt:lpstr>PaLM-E: An Embodied Multimodal Language Model</vt:lpstr>
      <vt:lpstr>PaLM-E: An Embodied Multimodal Language Model</vt:lpstr>
      <vt:lpstr>PaLM-E: An Embodied Multimodal Language Model</vt:lpstr>
      <vt:lpstr>PowerPoint 演示文稿</vt:lpstr>
      <vt:lpstr>具身智能中，硬件是一切的基础</vt:lpstr>
      <vt:lpstr>数据工程问题</vt:lpstr>
      <vt:lpstr>选择完算法路线的下一个难点</vt:lpstr>
      <vt:lpstr>具身智能的估值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10846</cp:revision>
  <cp:lastPrinted>2023-09-08T09:14:01Z</cp:lastPrinted>
  <dcterms:created xsi:type="dcterms:W3CDTF">2020-08-28T08:44:19Z</dcterms:created>
  <dcterms:modified xsi:type="dcterms:W3CDTF">2024-08-11T11:44:42Z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